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fonts/font10.fntdata" ContentType="application/x-fontdata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5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Gelasio Semi Bold" pitchFamily="34" charset="0"/>
      <p:regular r:id="rId17"/>
    </p:embeddedFont>
    <p:embeddedFont>
      <p:font typeface="Gelasio Semi Bold" pitchFamily="34" charset="-122"/>
      <p:regular r:id="rId18"/>
    </p:embeddedFont>
    <p:embeddedFont>
      <p:font typeface="Gelasio Semi Bold" pitchFamily="34" charset="-120"/>
      <p:regular r:id="rId19"/>
    </p:embeddedFont>
    <p:embeddedFont>
      <p:font typeface="Gelasio" pitchFamily="34" charset="0"/>
      <p:bold r:id="rId20"/>
    </p:embeddedFont>
    <p:embeddedFont>
      <p:font typeface="Gelasio" pitchFamily="34" charset="-122"/>
      <p:bold r:id="rId21"/>
    </p:embeddedFont>
    <p:embeddedFont>
      <p:font typeface="Gelasio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26" Type="http://schemas.openxmlformats.org/officeDocument/2006/relationships/font" Target="fonts/font10.fntdata"/><Relationship Id="rId18" Type="http://schemas.openxmlformats.org/officeDocument/2006/relationships/font" Target="fonts/font2.fntdata"/><Relationship Id="rId13" Type="http://schemas.openxmlformats.org/officeDocument/2006/relationships/slide" Target="slides/slide10.xml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25" Type="http://schemas.openxmlformats.org/officeDocument/2006/relationships/font" Target="fonts/font9.fntdata"/><Relationship Id="rId17" Type="http://schemas.openxmlformats.org/officeDocument/2006/relationships/font" Target="fonts/font1.fntdata"/><Relationship Id="rId12" Type="http://schemas.openxmlformats.org/officeDocument/2006/relationships/slide" Target="slides/slide9.xml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29" Type="http://schemas.openxmlformats.org/officeDocument/2006/relationships/customXml" Target="../customXml/item3.xml"/><Relationship Id="rId6" Type="http://schemas.openxmlformats.org/officeDocument/2006/relationships/slide" Target="slides/slide3.xml"/><Relationship Id="rId24" Type="http://schemas.openxmlformats.org/officeDocument/2006/relationships/font" Target="fonts/font8.fntdata"/><Relationship Id="rId11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5" Type="http://schemas.openxmlformats.org/officeDocument/2006/relationships/slide" Target="slides/slide2.xml"/><Relationship Id="rId23" Type="http://schemas.openxmlformats.org/officeDocument/2006/relationships/font" Target="fonts/font7.fntdata"/><Relationship Id="rId15" Type="http://schemas.openxmlformats.org/officeDocument/2006/relationships/viewProps" Target="viewProps.xml"/><Relationship Id="rId28" Type="http://schemas.openxmlformats.org/officeDocument/2006/relationships/customXml" Target="../customXml/item2.xml"/><Relationship Id="rId19" Type="http://schemas.openxmlformats.org/officeDocument/2006/relationships/font" Target="fonts/font3.fntdata"/><Relationship Id="rId10" Type="http://schemas.openxmlformats.org/officeDocument/2006/relationships/slide" Target="slides/slide7.xml"/><Relationship Id="rId9" Type="http://schemas.openxmlformats.org/officeDocument/2006/relationships/slide" Target="slides/slide6.xml"/><Relationship Id="rId4" Type="http://schemas.openxmlformats.org/officeDocument/2006/relationships/notesMaster" Target="notesMasters/notesMaster1.xml"/><Relationship Id="rId22" Type="http://schemas.openxmlformats.org/officeDocument/2006/relationships/font" Target="fonts/font6.fntdata"/><Relationship Id="rId14" Type="http://schemas.openxmlformats.org/officeDocument/2006/relationships/presProps" Target="presProps.xml"/><Relationship Id="rId27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Software Vulnerability Mitigation Techniques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presentation explores key mitigation techniques to protect your software from vulnerabilities.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049899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Bold" pitchFamily="34" charset="0"/>
                <a:ea typeface="Gelasio Bold" pitchFamily="34" charset="-122"/>
                <a:cs typeface="Gelasio Bold" pitchFamily="34" charset="-120"/>
              </a:rPr>
              <a:t>by Pooja Shah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562808"/>
            <a:ext cx="7713821" cy="1276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 and Key Takeaways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489" y="2248257"/>
            <a:ext cx="3703677" cy="6741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6776323" y="3177778"/>
            <a:ext cx="2553891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Proactive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1489" y="3619500"/>
            <a:ext cx="3703677" cy="980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 proactive by implementing security measures before vulnerabilities are exploited.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1633" y="2248257"/>
            <a:ext cx="3703677" cy="6741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0786467" y="3177778"/>
            <a:ext cx="2553891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Layered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11633" y="3619500"/>
            <a:ext cx="3703677" cy="980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 a layered approach, combining multiple security controls for greater protection.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06502" y="5315069"/>
            <a:ext cx="3703677" cy="6741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8781336" y="6244590"/>
            <a:ext cx="2553891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Continuous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06502" y="6686312"/>
            <a:ext cx="3703677" cy="980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 monitoring, scanning, and updates are essential for ongoing security.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02159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Secure Coding Standards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OWASP Top 10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list highlights the most critical web application security risks. It provides guidance on preventing common vulnerabilities.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SANS CWE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Common Weakness Enumeration (CWE) provides a comprehensive classification of software weaknesses. It helps developers identify and address common vulnerabilities.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584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Regular Patching and Updates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6871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</p:spPr>
      </p:sp>
      <p:sp>
        <p:nvSpPr>
          <p:cNvPr id="5" name="Text 2"/>
          <p:cNvSpPr/>
          <p:nvPr/>
        </p:nvSpPr>
        <p:spPr>
          <a:xfrm>
            <a:off x="6903839" y="3968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Timely Patches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459129"/>
            <a:ext cx="304121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Software vendors release security patches to fix known vulnerabilities. Applying these patches promptly is crucial.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968710"/>
            <a:ext cx="396835" cy="396835"/>
          </a:xfrm>
          <a:prstGeom prst="roundRect">
            <a:avLst>
              <a:gd name="adj" fmla="val 8574"/>
            </a:avLst>
          </a:prstGeom>
          <a:solidFill>
            <a:srgbClr val="EEE8DD"/>
          </a:solidFill>
        </p:spPr>
      </p:sp>
      <p:sp>
        <p:nvSpPr>
          <p:cNvPr id="8" name="Text 5"/>
          <p:cNvSpPr/>
          <p:nvPr/>
        </p:nvSpPr>
        <p:spPr>
          <a:xfrm>
            <a:off x="10795516" y="396871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Automatic Updates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459129"/>
            <a:ext cx="3041213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 automatic updates for operating systems and applications. This ensures that systems are always up to date.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1069645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Code Reviews and Penetration Testing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Code Reviews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635127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Experienced developers review code to identify potential vulnerabilities and ensure adherence to security best practices.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Penetration Testing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485221" y="6336030"/>
            <a:ext cx="63513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Ethical hackers simulate attacks on your software to discover and exploit vulnerabilities before malicious actors 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991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Implementing DevSecOps Practices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997637"/>
            <a:ext cx="30480" cy="3991928"/>
          </a:xfrm>
          <a:prstGeom prst="roundRect">
            <a:avLst>
              <a:gd name="adj" fmla="val 111628"/>
            </a:avLst>
          </a:prstGeom>
          <a:solidFill>
            <a:srgbClr val="D4CEC3"/>
          </a:solidFill>
        </p:spPr>
      </p:sp>
      <p:sp>
        <p:nvSpPr>
          <p:cNvPr id="5" name="Shape 2"/>
          <p:cNvSpPr/>
          <p:nvPr/>
        </p:nvSpPr>
        <p:spPr>
          <a:xfrm>
            <a:off x="6845022" y="349269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</p:spPr>
      </p:sp>
      <p:sp>
        <p:nvSpPr>
          <p:cNvPr id="6" name="Shape 3"/>
          <p:cNvSpPr/>
          <p:nvPr/>
        </p:nvSpPr>
        <p:spPr>
          <a:xfrm>
            <a:off x="6365200" y="32527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</p:spPr>
      </p:sp>
      <p:sp>
        <p:nvSpPr>
          <p:cNvPr id="7" name="Text 4"/>
          <p:cNvSpPr/>
          <p:nvPr/>
        </p:nvSpPr>
        <p:spPr>
          <a:xfrm>
            <a:off x="6540103" y="3337798"/>
            <a:ext cx="16049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224451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Integrating security into every stage of the software development lifecycle.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489894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</p:spPr>
      </p:sp>
      <p:sp>
        <p:nvSpPr>
          <p:cNvPr id="10" name="Shape 7"/>
          <p:cNvSpPr/>
          <p:nvPr/>
        </p:nvSpPr>
        <p:spPr>
          <a:xfrm>
            <a:off x="6365200" y="46590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</p:spPr>
      </p:sp>
      <p:sp>
        <p:nvSpPr>
          <p:cNvPr id="11" name="Text 8"/>
          <p:cNvSpPr/>
          <p:nvPr/>
        </p:nvSpPr>
        <p:spPr>
          <a:xfrm>
            <a:off x="6517243" y="4744045"/>
            <a:ext cx="20621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630698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Ensuring security is everyone's responsibility, from developers to operations teams.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630519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</p:spPr>
      </p:sp>
      <p:sp>
        <p:nvSpPr>
          <p:cNvPr id="14" name="Shape 11"/>
          <p:cNvSpPr/>
          <p:nvPr/>
        </p:nvSpPr>
        <p:spPr>
          <a:xfrm>
            <a:off x="6365200" y="60652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</p:spPr>
      </p:sp>
      <p:sp>
        <p:nvSpPr>
          <p:cNvPr id="15" name="Text 12"/>
          <p:cNvSpPr/>
          <p:nvPr/>
        </p:nvSpPr>
        <p:spPr>
          <a:xfrm>
            <a:off x="6517838" y="6150293"/>
            <a:ext cx="205026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6036945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Automating security testing and vulnerability scanning throughout the pipeline.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312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Securing Authentication and Authorization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6084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876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Strong Passwords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78079"/>
            <a:ext cx="60821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Encourage users to create strong, unique passwords for each account and avoid using common or easily guessable passwords.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360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5220414"/>
            <a:ext cx="39381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Multi-Factor Authentication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710833"/>
            <a:ext cx="60821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multi-factor authentication (MFA), requiring users to provide multiple forms of identification before granting access.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69121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Encrypting Data in Transit and at Rest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7522" y="2959179"/>
            <a:ext cx="13370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792254"/>
            <a:ext cx="22907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8472" y="4469249"/>
            <a:ext cx="17180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in Transit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Protect data as it travels between systems or applications using protocols like TLS/SSL.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68829" y="6195774"/>
            <a:ext cx="170855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at Rest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Encrypt sensitive data stored on servers or databases to prevent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4133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Continuous Monitoring and Vulnerability Scanning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05319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EEE8DD"/>
          </a:solidFill>
        </p:spPr>
      </p:sp>
      <p:sp>
        <p:nvSpPr>
          <p:cNvPr id="4" name="Text 2"/>
          <p:cNvSpPr/>
          <p:nvPr/>
        </p:nvSpPr>
        <p:spPr>
          <a:xfrm>
            <a:off x="1020604" y="3932039"/>
            <a:ext cx="13370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732133"/>
            <a:ext cx="310967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4222552"/>
            <a:ext cx="74852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Continuously monitor systems for suspicious activity and potential threats.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797028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D4CEC3"/>
          </a:solidFill>
        </p:spPr>
      </p:sp>
      <p:sp>
        <p:nvSpPr>
          <p:cNvPr id="8" name="Shape 6"/>
          <p:cNvSpPr/>
          <p:nvPr/>
        </p:nvSpPr>
        <p:spPr>
          <a:xfrm>
            <a:off x="793790" y="4925616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</p:spPr>
      </p:sp>
      <p:sp>
        <p:nvSpPr>
          <p:cNvPr id="9" name="Text 7"/>
          <p:cNvSpPr/>
          <p:nvPr/>
        </p:nvSpPr>
        <p:spPr>
          <a:xfrm>
            <a:off x="1020604" y="5533787"/>
            <a:ext cx="171807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5152430"/>
            <a:ext cx="320790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Vulnerability Scanning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642848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Regularly scan systems for known vulnerabilities and prioritize remediation of high-risk issues.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14516CB823724590EB24120FADAF68" ma:contentTypeVersion="4" ma:contentTypeDescription="Create a new document." ma:contentTypeScope="" ma:versionID="532e7ac9069d558ce6ebc2a0eb5ef96b">
  <xsd:schema xmlns:xsd="http://www.w3.org/2001/XMLSchema" xmlns:xs="http://www.w3.org/2001/XMLSchema" xmlns:p="http://schemas.microsoft.com/office/2006/metadata/properties" xmlns:ns2="bc70c609-74d3-446d-a188-766338e7cfbf" targetNamespace="http://schemas.microsoft.com/office/2006/metadata/properties" ma:root="true" ma:fieldsID="5ff663e3317b3cbe1e8c9edcbc265e4d" ns2:_="">
    <xsd:import namespace="bc70c609-74d3-446d-a188-766338e7cf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70c609-74d3-446d-a188-766338e7cf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AF862D-CE76-46E1-ACF1-6E95AC4A93F8}"/>
</file>

<file path=customXml/itemProps2.xml><?xml version="1.0" encoding="utf-8"?>
<ds:datastoreItem xmlns:ds="http://schemas.openxmlformats.org/officeDocument/2006/customXml" ds:itemID="{6C38AC24-7355-4E6A-AF46-0BEAB59D5002}"/>
</file>

<file path=customXml/itemProps3.xml><?xml version="1.0" encoding="utf-8"?>
<ds:datastoreItem xmlns:ds="http://schemas.openxmlformats.org/officeDocument/2006/customXml" ds:itemID="{487FF68B-3294-4277-934A-161564E20AE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2521</Words>
  <Application>WPS Presentation</Application>
  <PresentationFormat>On-screen Show (16:9)</PresentationFormat>
  <Paragraphs>112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Gelasio Semi Bold</vt:lpstr>
      <vt:lpstr>Gelasio Semi Bold</vt:lpstr>
      <vt:lpstr>Gelasio Semi Bold</vt:lpstr>
      <vt:lpstr>Gelasio</vt:lpstr>
      <vt:lpstr>Gelasio</vt:lpstr>
      <vt:lpstr>Gelasio</vt:lpstr>
      <vt:lpstr>Gelasio Bold</vt:lpstr>
      <vt:lpstr>Segoe Print</vt:lpstr>
      <vt:lpstr>Gelasio Bold</vt:lpstr>
      <vt:lpstr>Gelasio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Pooja.Shah</cp:lastModifiedBy>
  <cp:revision>2</cp:revision>
  <dcterms:created xsi:type="dcterms:W3CDTF">2025-01-30T04:16:00Z</dcterms:created>
  <dcterms:modified xsi:type="dcterms:W3CDTF">2025-01-30T06:11:49Z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1A7D2A580D8F45EDB2C702401159BD50_12</vt:lpwstr>
  </property>
  <property fmtid="{D5CDD505-2E9C-101B-9397-08002B2CF9AE}" pid="3" name="KSOProductBuildVer">
    <vt:lpwstr>1033-12.2.0.19805</vt:lpwstr>
  </property>
  <property fmtid="{D5CDD505-2E9C-101B-9397-08002B2CF9AE}" pid="4" name="ContentTypeId">
    <vt:lpwstr>0x0101004014516CB823724590EB24120FADAF68</vt:lpwstr>
  </property>
</Properties>
</file>